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" name="Google Shape;3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3126186d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3126186d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" name="Google Shape;10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43126186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43126186d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43126186d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43126186d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 flipH="1">
            <a:off x="0" y="3979800"/>
            <a:ext cx="9144000" cy="287819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2"/>
          <p:cNvSpPr/>
          <p:nvPr/>
        </p:nvSpPr>
        <p:spPr>
          <a:xfrm>
            <a:off x="0" y="3190900"/>
            <a:ext cx="4617372" cy="79010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1" y="120000"/>
                </a:moveTo>
                <a:lnTo>
                  <a:pt x="120000" y="120000"/>
                </a:lnTo>
                <a:lnTo>
                  <a:pt x="0" y="0"/>
                </a:lnTo>
                <a:cubicBezTo>
                  <a:pt x="10" y="39999"/>
                  <a:pt x="20" y="80000"/>
                  <a:pt x="31" y="120000"/>
                </a:cubicBezTo>
                <a:close/>
              </a:path>
            </a:pathLst>
          </a:custGeom>
          <a:solidFill>
            <a:srgbClr val="FFFFFF">
              <a:alpha val="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 rot="10800000" flipH="1">
            <a:off x="0" y="3980457"/>
            <a:ext cx="4617372" cy="75961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1" y="120000"/>
                </a:moveTo>
                <a:lnTo>
                  <a:pt x="120000" y="120000"/>
                </a:lnTo>
                <a:lnTo>
                  <a:pt x="0" y="0"/>
                </a:lnTo>
                <a:cubicBezTo>
                  <a:pt x="10" y="39999"/>
                  <a:pt x="20" y="80000"/>
                  <a:pt x="31" y="120000"/>
                </a:cubicBezTo>
                <a:close/>
              </a:path>
            </a:pathLst>
          </a:custGeom>
          <a:solidFill>
            <a:schemeClr val="dk1">
              <a:alpha val="7058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eorgia"/>
              <a:buNone/>
              <a:defRPr sz="2400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eorgia"/>
              <a:buNone/>
              <a:defRPr sz="2400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eorgia"/>
              <a:buNone/>
              <a:defRPr sz="2400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/>
          <p:nvPr/>
        </p:nvSpPr>
        <p:spPr>
          <a:xfrm flipH="1">
            <a:off x="4526627" y="761799"/>
            <a:ext cx="4617372" cy="79010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1" y="120000"/>
                </a:moveTo>
                <a:lnTo>
                  <a:pt x="120000" y="120000"/>
                </a:lnTo>
                <a:lnTo>
                  <a:pt x="0" y="0"/>
                </a:lnTo>
                <a:cubicBezTo>
                  <a:pt x="10" y="39999"/>
                  <a:pt x="20" y="80000"/>
                  <a:pt x="31" y="120000"/>
                </a:cubicBezTo>
                <a:close/>
              </a:path>
            </a:pathLst>
          </a:custGeom>
          <a:solidFill>
            <a:srgbClr val="FFFFFF">
              <a:alpha val="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/>
          <p:nvPr/>
        </p:nvSpPr>
        <p:spPr>
          <a:xfrm rot="10800000">
            <a:off x="4526627" y="1551357"/>
            <a:ext cx="4617372" cy="75961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1" y="120000"/>
                </a:moveTo>
                <a:lnTo>
                  <a:pt x="120000" y="120000"/>
                </a:lnTo>
                <a:lnTo>
                  <a:pt x="0" y="0"/>
                </a:lnTo>
                <a:cubicBezTo>
                  <a:pt x="10" y="39999"/>
                  <a:pt x="20" y="80000"/>
                  <a:pt x="31" y="120000"/>
                </a:cubicBezTo>
                <a:close/>
              </a:path>
            </a:pathLst>
          </a:custGeom>
          <a:solidFill>
            <a:schemeClr val="dk1">
              <a:alpha val="7058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54609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41909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41909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6676" y="101675"/>
            <a:ext cx="9134129" cy="673972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1" y="0"/>
                </a:moveTo>
                <a:lnTo>
                  <a:pt x="120000" y="77290"/>
                </a:lnTo>
                <a:lnTo>
                  <a:pt x="20" y="120000"/>
                </a:lnTo>
                <a:cubicBezTo>
                  <a:pt x="-51" y="91231"/>
                  <a:pt x="93" y="28768"/>
                  <a:pt x="21" y="0"/>
                </a:cubicBezTo>
                <a:close/>
              </a:path>
            </a:pathLst>
          </a:custGeom>
          <a:solidFill>
            <a:srgbClr val="FFFFFF">
              <a:alpha val="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5"/>
          <p:cNvSpPr/>
          <p:nvPr/>
        </p:nvSpPr>
        <p:spPr>
          <a:xfrm flipH="1">
            <a:off x="4526627" y="761799"/>
            <a:ext cx="4617372" cy="79010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1" y="120000"/>
                </a:moveTo>
                <a:lnTo>
                  <a:pt x="120000" y="120000"/>
                </a:lnTo>
                <a:lnTo>
                  <a:pt x="0" y="0"/>
                </a:lnTo>
                <a:cubicBezTo>
                  <a:pt x="10" y="39999"/>
                  <a:pt x="20" y="80000"/>
                  <a:pt x="31" y="120000"/>
                </a:cubicBezTo>
                <a:close/>
              </a:path>
            </a:pathLst>
          </a:custGeom>
          <a:solidFill>
            <a:srgbClr val="FFFFFF">
              <a:alpha val="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/>
          <p:nvPr/>
        </p:nvSpPr>
        <p:spPr>
          <a:xfrm rot="10800000">
            <a:off x="4526627" y="1551357"/>
            <a:ext cx="4617372" cy="75961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1" y="120000"/>
                </a:moveTo>
                <a:lnTo>
                  <a:pt x="120000" y="120000"/>
                </a:lnTo>
                <a:lnTo>
                  <a:pt x="0" y="0"/>
                </a:lnTo>
                <a:cubicBezTo>
                  <a:pt x="10" y="39999"/>
                  <a:pt x="20" y="80000"/>
                  <a:pt x="31" y="120000"/>
                </a:cubicBezTo>
                <a:close/>
              </a:path>
            </a:pathLst>
          </a:custGeom>
          <a:solidFill>
            <a:schemeClr val="dk1">
              <a:alpha val="7058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 rot="10800000" flipH="1">
            <a:off x="0" y="5883599"/>
            <a:ext cx="9144000" cy="9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6"/>
          <p:cNvSpPr/>
          <p:nvPr/>
        </p:nvSpPr>
        <p:spPr>
          <a:xfrm flipH="1">
            <a:off x="4526627" y="5094446"/>
            <a:ext cx="4617372" cy="79010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1" y="120000"/>
                </a:moveTo>
                <a:lnTo>
                  <a:pt x="120000" y="120000"/>
                </a:lnTo>
                <a:lnTo>
                  <a:pt x="0" y="0"/>
                </a:lnTo>
                <a:cubicBezTo>
                  <a:pt x="10" y="39999"/>
                  <a:pt x="20" y="80000"/>
                  <a:pt x="31" y="120000"/>
                </a:cubicBezTo>
                <a:close/>
              </a:path>
            </a:pathLst>
          </a:custGeom>
          <a:solidFill>
            <a:srgbClr val="FFFFFF">
              <a:alpha val="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6"/>
          <p:cNvSpPr/>
          <p:nvPr/>
        </p:nvSpPr>
        <p:spPr>
          <a:xfrm rot="10800000">
            <a:off x="4526627" y="5884005"/>
            <a:ext cx="4617372" cy="75961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1" y="120000"/>
                </a:moveTo>
                <a:lnTo>
                  <a:pt x="120000" y="120000"/>
                </a:lnTo>
                <a:lnTo>
                  <a:pt x="0" y="0"/>
                </a:lnTo>
                <a:cubicBezTo>
                  <a:pt x="10" y="39999"/>
                  <a:pt x="20" y="80000"/>
                  <a:pt x="31" y="120000"/>
                </a:cubicBezTo>
                <a:close/>
              </a:path>
            </a:pathLst>
          </a:custGeom>
          <a:solidFill>
            <a:schemeClr val="dk1">
              <a:alpha val="7058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57200" y="5895635"/>
            <a:ext cx="8229600" cy="6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4825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Char char="•"/>
              <a:defRPr sz="2400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54609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41909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41909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wc.nationalhonorssociety@gmai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cscienc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ctrTitle"/>
          </p:nvPr>
        </p:nvSpPr>
        <p:spPr>
          <a:xfrm>
            <a:off x="685800" y="2317208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eorgia"/>
              <a:buNone/>
            </a:pPr>
            <a:r>
              <a:rPr lang="en-US" i="1"/>
              <a:t>Oct. 4th</a:t>
            </a:r>
            <a:r>
              <a:rPr lang="en-US" sz="4800" b="0" i="1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, 2018</a:t>
            </a:r>
            <a:endParaRPr sz="4800" b="0" i="1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eorgia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National Honor Society</a:t>
            </a:r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19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Georgia"/>
              <a:buNone/>
            </a:pPr>
            <a:r>
              <a:rPr lang="en-US" sz="2400" b="0" i="1" u="none" strike="noStrike" cap="none">
                <a:solidFill>
                  <a:srgbClr val="30182B"/>
                </a:solidFill>
                <a:latin typeface="Georgia"/>
                <a:ea typeface="Georgia"/>
                <a:cs typeface="Georgia"/>
                <a:sym typeface="Georgia"/>
              </a:rPr>
              <a:t>President: </a:t>
            </a:r>
            <a:r>
              <a:rPr lang="en-US">
                <a:solidFill>
                  <a:srgbClr val="30182B"/>
                </a:solidFill>
              </a:rPr>
              <a:t>Lillian Perez-Guerrero</a:t>
            </a:r>
            <a:endParaRPr sz="2400" b="0" i="1" u="none" strike="noStrike" cap="none">
              <a:solidFill>
                <a:srgbClr val="30182B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Georgia"/>
              <a:buNone/>
            </a:pPr>
            <a:r>
              <a:rPr lang="en-US" sz="2400" b="0" i="1" u="none" strike="noStrike" cap="none">
                <a:solidFill>
                  <a:srgbClr val="30182B"/>
                </a:solidFill>
                <a:latin typeface="Georgia"/>
                <a:ea typeface="Georgia"/>
                <a:cs typeface="Georgia"/>
                <a:sym typeface="Georgia"/>
              </a:rPr>
              <a:t>Vice-president: </a:t>
            </a:r>
            <a:r>
              <a:rPr lang="en-US">
                <a:solidFill>
                  <a:srgbClr val="30182B"/>
                </a:solidFill>
              </a:rPr>
              <a:t>Victor Le</a:t>
            </a:r>
            <a:endParaRPr sz="2400" b="0" i="1" u="none" strike="noStrike" cap="none">
              <a:solidFill>
                <a:srgbClr val="30182B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Georgia"/>
              <a:buNone/>
            </a:pPr>
            <a:r>
              <a:rPr lang="en-US" sz="2400" b="0" i="1" u="none" strike="noStrike" cap="none">
                <a:solidFill>
                  <a:srgbClr val="30182B"/>
                </a:solidFill>
                <a:latin typeface="Georgia"/>
                <a:ea typeface="Georgia"/>
                <a:cs typeface="Georgia"/>
                <a:sym typeface="Georgia"/>
              </a:rPr>
              <a:t>Secretary: </a:t>
            </a:r>
            <a:r>
              <a:rPr lang="en-US">
                <a:solidFill>
                  <a:schemeClr val="dk1"/>
                </a:solidFill>
              </a:rPr>
              <a:t>Tran Hoang</a:t>
            </a:r>
            <a:endParaRPr sz="2400" b="0" i="1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Georgia"/>
              <a:buNone/>
            </a:pPr>
            <a:r>
              <a:rPr lang="en-US" sz="2400" b="0" i="1" u="none" strike="noStrike" cap="none">
                <a:solidFill>
                  <a:srgbClr val="30182B"/>
                </a:solidFill>
                <a:latin typeface="Georgia"/>
                <a:ea typeface="Georgia"/>
                <a:cs typeface="Georgia"/>
                <a:sym typeface="Georgia"/>
              </a:rPr>
              <a:t>Treasurer: </a:t>
            </a:r>
            <a:r>
              <a:rPr lang="en-US">
                <a:solidFill>
                  <a:schemeClr val="dk1"/>
                </a:solidFill>
              </a:rPr>
              <a:t>Kai Dieng</a:t>
            </a:r>
            <a:endParaRPr/>
          </a:p>
          <a:p>
            <a:pPr marL="0" marR="0" lvl="0" indent="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Georgia"/>
              <a:buNone/>
            </a:pPr>
            <a:r>
              <a:rPr lang="en-US" sz="2400" b="0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Historian: </a:t>
            </a:r>
            <a:r>
              <a:rPr lang="en-US">
                <a:solidFill>
                  <a:schemeClr val="dk1"/>
                </a:solidFill>
              </a:rPr>
              <a:t>TBD</a:t>
            </a:r>
            <a:endParaRPr sz="2400" b="0" i="1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Georgia"/>
              <a:buNone/>
            </a:pPr>
            <a:r>
              <a:rPr lang="en-US" sz="2400" b="0" i="1" u="none" strike="noStrike" cap="none">
                <a:solidFill>
                  <a:srgbClr val="30182B"/>
                </a:solidFill>
                <a:latin typeface="Georgia"/>
                <a:ea typeface="Georgia"/>
                <a:cs typeface="Georgia"/>
                <a:sym typeface="Georgia"/>
              </a:rPr>
              <a:t>Advisor: Mr. Mapplebeck</a:t>
            </a:r>
            <a:endParaRPr/>
          </a:p>
          <a:p>
            <a:pPr marL="0" marR="0" lvl="0" indent="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Georgia"/>
              <a:buNone/>
            </a:pPr>
            <a:endParaRPr sz="2400" b="0" i="1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8" name="Google Shape;38;p7" descr="http://www.montgomeryschoolsmd.org/uploadedImages/schools/northwoodhs/clubs/nhslog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228600"/>
            <a:ext cx="1720500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Walk4Literacy</a:t>
            </a:r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Saturday, October 20th! 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Help all of Sacramento’s children reach grade-level reading 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$15 </a:t>
            </a:r>
            <a:endParaRPr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/>
              <a:t>Each person who goes will get 4 or 5 hours of community service hours and a shirt 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If you have questions, just contact me through my email perezlily20@gmail.com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eorgia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Your Suggestions</a:t>
            </a:r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4656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33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If anybody found an event that you’d like to share, let us know and we’ll make it a group event!</a:t>
            </a:r>
            <a:endParaRPr sz="44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Next Meeting</a:t>
            </a:r>
            <a:endParaRPr sz="4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33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Next meeting will be </a:t>
            </a:r>
            <a:r>
              <a:rPr lang="en-US" sz="3200"/>
              <a:t>October 18th</a:t>
            </a: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Make sure to sign in!</a:t>
            </a:r>
            <a:endParaRPr/>
          </a:p>
          <a:p>
            <a:pPr marL="317499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body" idx="4294967295"/>
          </p:nvPr>
        </p:nvSpPr>
        <p:spPr>
          <a:xfrm>
            <a:off x="685800" y="2209800"/>
            <a:ext cx="7944600" cy="21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Talk to any of the officers or Mr. Mapplebeck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PUSH IN YOUR CHAIRS AND CLEAN YOUR AREA!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Have a nice day ☺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eorgia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Agenda</a:t>
            </a:r>
            <a:endParaRPr sz="4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1203279" y="2065428"/>
            <a:ext cx="7308621" cy="4570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21590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•"/>
            </a:pPr>
            <a:r>
              <a:rPr lang="en-US"/>
              <a:t>Welcome!</a:t>
            </a:r>
            <a:endParaRPr/>
          </a:p>
          <a:p>
            <a:pPr marL="342900" lvl="0" indent="-21590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•"/>
            </a:pPr>
            <a:r>
              <a:rPr lang="en-US"/>
              <a:t>Historian position is OPEN! </a:t>
            </a:r>
            <a:endParaRPr/>
          </a:p>
          <a:p>
            <a:pPr marL="342900" lvl="0" indent="-21590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•"/>
            </a:pPr>
            <a:r>
              <a:rPr lang="en-US"/>
              <a:t>Remind/ Email/ Instagram </a:t>
            </a:r>
            <a:endParaRPr/>
          </a:p>
          <a:p>
            <a:pPr marL="342900" lvl="0" indent="-21590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•"/>
            </a:pPr>
            <a:r>
              <a:rPr lang="en-US"/>
              <a:t>Applications / Requirements</a:t>
            </a:r>
            <a:endParaRPr/>
          </a:p>
          <a:p>
            <a:pPr marL="342900" lvl="0" indent="-21590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•"/>
            </a:pPr>
            <a:r>
              <a:rPr lang="en-US"/>
              <a:t>Volunteer Opportunities </a:t>
            </a:r>
            <a:endParaRPr/>
          </a:p>
          <a:p>
            <a:pPr marL="3429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Historian needed! </a:t>
            </a:r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546098" algn="l" rtl="0">
              <a:spcBef>
                <a:spcPts val="600"/>
              </a:spcBef>
              <a:spcAft>
                <a:spcPts val="0"/>
              </a:spcAft>
              <a:buSzPts val="5000"/>
              <a:buChar char="•"/>
            </a:pPr>
            <a:r>
              <a:rPr lang="en-US"/>
              <a:t>Take pictures of events where NHS is involved </a:t>
            </a:r>
            <a:endParaRPr/>
          </a:p>
          <a:p>
            <a:pPr marL="457200" lvl="0" indent="-546098" algn="l" rtl="0">
              <a:spcBef>
                <a:spcPts val="0"/>
              </a:spcBef>
              <a:spcAft>
                <a:spcPts val="0"/>
              </a:spcAft>
              <a:buSzPts val="5000"/>
              <a:buChar char="•"/>
            </a:pPr>
            <a:r>
              <a:rPr lang="en-US"/>
              <a:t>Have access to the NHS instagram account </a:t>
            </a:r>
            <a:endParaRPr/>
          </a:p>
          <a:p>
            <a:pPr marL="457200" lvl="0" indent="-546098" algn="l" rtl="0">
              <a:spcBef>
                <a:spcPts val="0"/>
              </a:spcBef>
              <a:spcAft>
                <a:spcPts val="0"/>
              </a:spcAft>
              <a:buSzPts val="5000"/>
              <a:buChar char="•"/>
            </a:pPr>
            <a:r>
              <a:rPr lang="en-US"/>
              <a:t>Who wants to run? 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o"/>
            </a:pPr>
            <a:r>
              <a:rPr lang="en-US"/>
              <a:t>Mini speeches and elections at next meeting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Remind/Email/Instagram</a:t>
            </a: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Remind </a:t>
            </a:r>
            <a:endParaRPr/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-US" sz="3000"/>
              <a:t>text “</a:t>
            </a:r>
            <a:r>
              <a:rPr lang="en-US" sz="3000" b="1"/>
              <a:t>@gd24e4</a:t>
            </a:r>
            <a:r>
              <a:rPr lang="en-US" sz="3000"/>
              <a:t>” to 81010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Email </a:t>
            </a:r>
            <a:endParaRPr/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-US" sz="3000" u="sng">
                <a:solidFill>
                  <a:schemeClr val="hlink"/>
                </a:solidFill>
                <a:hlinkClick r:id="rId3"/>
              </a:rPr>
              <a:t>wc.nationalhonorssociety@gmail.com</a:t>
            </a:r>
            <a:r>
              <a:rPr lang="en-US" sz="3000"/>
              <a:t>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Instagram </a:t>
            </a:r>
            <a:endParaRPr/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-US" sz="3000"/>
              <a:t>@</a:t>
            </a:r>
            <a:r>
              <a:rPr lang="en-US" sz="3000" b="1"/>
              <a:t>wc.nhs</a:t>
            </a:r>
            <a:r>
              <a:rPr lang="en-US" sz="3000"/>
              <a:t> 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</a:pPr>
            <a:r>
              <a:rPr lang="en-US"/>
              <a:t>Applications</a:t>
            </a:r>
            <a:endParaRPr sz="4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•"/>
            </a:pPr>
            <a:r>
              <a:rPr lang="en-US"/>
              <a:t>Due today :)</a:t>
            </a:r>
            <a:endParaRPr/>
          </a:p>
          <a:p>
            <a:pPr marL="342900" lvl="0" indent="-25399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/>
              <a:t>New Member Fee: $15</a:t>
            </a:r>
            <a:endParaRPr/>
          </a:p>
          <a:p>
            <a:pPr marL="34290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•"/>
            </a:pPr>
            <a:r>
              <a:rPr lang="en-US"/>
              <a:t>Returning Member Fee: $10  </a:t>
            </a:r>
            <a:endParaRPr/>
          </a:p>
          <a:p>
            <a:pPr marL="34290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•"/>
            </a:pPr>
            <a:r>
              <a:rPr lang="en-US"/>
              <a:t>Need transcript and fee with app </a:t>
            </a:r>
            <a:endParaRPr/>
          </a:p>
          <a:p>
            <a:pPr marL="3429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eorgia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Club Requirements: Tutoring Hours</a:t>
            </a:r>
            <a:endParaRPr sz="40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Tutor </a:t>
            </a:r>
            <a:r>
              <a:rPr lang="en-US"/>
              <a:t>8</a:t>
            </a: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hours out of 18 hours</a:t>
            </a:r>
            <a:endParaRPr/>
          </a:p>
          <a:p>
            <a:pPr marL="74295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Can share </a:t>
            </a:r>
            <a:r>
              <a:rPr lang="en-US"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up to </a:t>
            </a:r>
            <a:r>
              <a:rPr lang="en-US" b="1"/>
              <a:t>4</a:t>
            </a:r>
            <a:r>
              <a:rPr lang="en-US"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hours</a:t>
            </a:r>
            <a:r>
              <a:rPr lang="en-US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if also in CSF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 </a:t>
            </a:r>
            <a:r>
              <a:rPr lang="en-US"/>
              <a:t>in-club</a:t>
            </a: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events </a:t>
            </a:r>
            <a:r>
              <a:rPr lang="en-US" sz="3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per year </a:t>
            </a:r>
            <a:endParaRPr sz="30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4295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b="1"/>
              <a:t>Halloween Carnival is coming up (Oct.26th) </a:t>
            </a:r>
            <a:endParaRPr b="1"/>
          </a:p>
          <a:p>
            <a:pPr marL="1143000" marR="0" lvl="2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 b="1"/>
              <a:t>Money donations </a:t>
            </a:r>
            <a:endParaRPr b="1"/>
          </a:p>
          <a:p>
            <a:pPr marL="1143000" marR="0" lvl="2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 b="1"/>
              <a:t>Shifts </a:t>
            </a:r>
            <a:endParaRPr b="1"/>
          </a:p>
          <a:p>
            <a:pPr marL="40005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urier New"/>
              <a:buNone/>
            </a:pPr>
            <a:endParaRPr sz="24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Event Proposals</a:t>
            </a:r>
            <a:endParaRPr sz="4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8950502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174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Minimum of 50% Attendance </a:t>
            </a:r>
            <a:endParaRPr/>
          </a:p>
          <a:p>
            <a:pPr marL="342900" marR="0" lvl="0" indent="-31749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 receive hours for an event, you need to submit a typed proposal at least </a:t>
            </a:r>
            <a:r>
              <a:rPr lang="en-US" sz="3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 days prior </a:t>
            </a: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 the event to Mr. Mapplebeck</a:t>
            </a:r>
            <a:endParaRPr sz="30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1749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If it is a reoccurring event, turn in one proposal with the start and end date of the event</a:t>
            </a:r>
            <a:endParaRPr/>
          </a:p>
          <a:p>
            <a:pPr marL="342900" marR="0" lvl="0" indent="-31749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Char char="•"/>
            </a:pPr>
            <a:r>
              <a:rPr lang="en-US" sz="3000" b="0" i="0" u="sng" strike="noStrike" cap="non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www.wcscience.com</a:t>
            </a:r>
            <a:endParaRPr sz="30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17499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</a:pPr>
            <a:r>
              <a:rPr lang="en-US"/>
              <a:t>Crocker Riverside Elementary School Carnival</a:t>
            </a:r>
            <a:endParaRPr sz="4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5460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Char char="•"/>
            </a:pPr>
            <a:r>
              <a:rPr lang="en-US" b="1"/>
              <a:t>Saturday, Oct. 13th! </a:t>
            </a:r>
            <a:endParaRPr b="1"/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•"/>
            </a:pPr>
            <a:r>
              <a:rPr lang="en-US" sz="2400"/>
              <a:t>Historically, the Carnival has been supported by West Campus students helping to run games, set-up the carnival, clean-up after the carnival, and other duties.  If you will like to volunteer at this event and help the elementary students have fun at their event go to the link below </a:t>
            </a:r>
            <a:endParaRPr sz="240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•"/>
            </a:pPr>
            <a:r>
              <a:rPr lang="en-US" sz="2400"/>
              <a:t>https://signup.com/login/signin?triggerUri=%2Fapi%2Forg_activities%2F2433485 </a:t>
            </a:r>
            <a:endParaRPr sz="2400"/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3429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268900" y="2589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</a:pPr>
            <a:r>
              <a:rPr lang="en-US"/>
              <a:t>Sac. Crisis Nursery Century Bike Ride Volunteers </a:t>
            </a:r>
            <a:endParaRPr sz="4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Georgia"/>
              <a:buChar char="●"/>
            </a:pPr>
            <a:r>
              <a:rPr lang="en-US" b="1" dirty="0"/>
              <a:t>Saturday, Oct. 6th! </a:t>
            </a:r>
            <a:endParaRPr b="1" dirty="0"/>
          </a:p>
          <a:p>
            <a:pPr marL="13716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Jobs: Check-in/registration, handing out water &amp; food to riders, parking monitors, set-up &amp; take down, bike valets, etc. </a:t>
            </a:r>
            <a:endParaRPr dirty="0"/>
          </a:p>
          <a:p>
            <a:pPr marL="13716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6:00 am - 8:00 pm ( shifts are 3 to 4 hours long)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546098" algn="l" rtl="0">
              <a:spcBef>
                <a:spcPts val="0"/>
              </a:spcBef>
              <a:spcAft>
                <a:spcPts val="0"/>
              </a:spcAft>
              <a:buSzPts val="5000"/>
              <a:buChar char="•"/>
            </a:pPr>
            <a:r>
              <a:rPr lang="en-US" u="sng" dirty="0"/>
              <a:t>141 spots still open </a:t>
            </a:r>
            <a:r>
              <a:rPr lang="en-US" dirty="0"/>
              <a:t>(as of yesterday night) </a:t>
            </a:r>
            <a:endParaRPr dirty="0"/>
          </a:p>
          <a:p>
            <a:pPr marL="457200" lvl="0" indent="-546098" algn="l" rtl="0">
              <a:spcBef>
                <a:spcPts val="0"/>
              </a:spcBef>
              <a:spcAft>
                <a:spcPts val="0"/>
              </a:spcAft>
              <a:buSzPts val="5000"/>
              <a:buChar char="•"/>
            </a:pPr>
            <a:r>
              <a:rPr lang="en-US" dirty="0"/>
              <a:t>Minimum age: 16 </a:t>
            </a:r>
            <a:endParaRPr dirty="0"/>
          </a:p>
          <a:p>
            <a:pPr marL="457200" lvl="0" indent="-546098" algn="l" rtl="0">
              <a:spcBef>
                <a:spcPts val="0"/>
              </a:spcBef>
              <a:spcAft>
                <a:spcPts val="0"/>
              </a:spcAft>
              <a:buSzPts val="5000"/>
              <a:buChar char="•"/>
            </a:pPr>
            <a:r>
              <a:rPr lang="en-US" dirty="0">
                <a:latin typeface="+mn-lt"/>
              </a:rPr>
              <a:t>https://</a:t>
            </a:r>
            <a:r>
              <a:rPr lang="en-US" dirty="0" smtClean="0">
                <a:latin typeface="+mn-lt"/>
              </a:rPr>
              <a:t>handsonsacto.org/opportunity/a0CA00000rM1Np</a:t>
            </a:r>
            <a:endParaRPr dirty="0">
              <a:latin typeface="+mn-lt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-26-17 Presentation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457</Words>
  <Application>Microsoft Office PowerPoint</Application>
  <PresentationFormat>On-screen Show (4:3)</PresentationFormat>
  <Paragraphs>73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Courier New</vt:lpstr>
      <vt:lpstr>Georgia</vt:lpstr>
      <vt:lpstr>Noto Sans Symbols</vt:lpstr>
      <vt:lpstr>9-26-17 Presentation</vt:lpstr>
      <vt:lpstr>Oct. 4th, 2018 National Honor Society</vt:lpstr>
      <vt:lpstr>Agenda</vt:lpstr>
      <vt:lpstr>Historian needed! </vt:lpstr>
      <vt:lpstr>Remind/Email/Instagram</vt:lpstr>
      <vt:lpstr>Applications</vt:lpstr>
      <vt:lpstr>Club Requirements: Tutoring Hours</vt:lpstr>
      <vt:lpstr>Event Proposals</vt:lpstr>
      <vt:lpstr>Crocker Riverside Elementary School Carnival</vt:lpstr>
      <vt:lpstr>Sac. Crisis Nursery Century Bike Ride Volunteers </vt:lpstr>
      <vt:lpstr>Walk4Literacy</vt:lpstr>
      <vt:lpstr>Your Suggestions</vt:lpstr>
      <vt:lpstr>Next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Oct. 4th, 2018 National Honor Society</dc:title>
  <dc:creator>Scott Mapplebeck</dc:creator>
  <cp:lastModifiedBy>Scott Mapplebeck</cp:lastModifiedBy>
  <cp:revision>2</cp:revision>
  <dcterms:modified xsi:type="dcterms:W3CDTF">2018-10-04T22:44:41Z</dcterms:modified>
</cp:coreProperties>
</file>